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4"/>
  </p:sldMasterIdLst>
  <p:sldIdLst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9" r:id="rId15"/>
    <p:sldId id="305" r:id="rId16"/>
    <p:sldId id="306" r:id="rId17"/>
    <p:sldId id="307" r:id="rId18"/>
    <p:sldId id="308" r:id="rId19"/>
    <p:sldId id="310" r:id="rId20"/>
    <p:sldId id="319" r:id="rId21"/>
    <p:sldId id="311" r:id="rId22"/>
    <p:sldId id="312" r:id="rId23"/>
    <p:sldId id="313" r:id="rId24"/>
    <p:sldId id="314" r:id="rId25"/>
    <p:sldId id="315" r:id="rId26"/>
    <p:sldId id="317" r:id="rId27"/>
    <p:sldId id="32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9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02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98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8859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15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047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957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0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6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3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4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0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2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6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7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22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45708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BF00-8111-22C6-F260-0399AA54F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blipFill>
            <a:blip r:embed="rId3"/>
            <a:stretch>
              <a:fillRect/>
            </a:stretch>
          </a:blip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3500" dirty="0">
                <a:latin typeface="Algerian" panose="04020705040A02060702" pitchFamily="82" charset="0"/>
              </a:rPr>
              <a:t>         </a:t>
            </a:r>
            <a:r>
              <a:rPr lang="en-US" sz="21600" b="1" dirty="0">
                <a:latin typeface="Algerian" panose="04020705040A02060702" pitchFamily="82" charset="0"/>
              </a:rPr>
              <a:t>Book recommendation system</a:t>
            </a:r>
          </a:p>
          <a:p>
            <a:pPr marL="0" indent="0">
              <a:buNone/>
            </a:pPr>
            <a:endParaRPr lang="en-US" sz="98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14400" dirty="0">
                <a:latin typeface="Algerian" panose="04020705040A02060702" pitchFamily="82" charset="0"/>
              </a:rPr>
              <a:t>team members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1200" dirty="0">
                <a:latin typeface="Algerian" panose="04020705040A02060702" pitchFamily="82" charset="0"/>
              </a:rPr>
              <a:t>Ananya </a:t>
            </a:r>
            <a:r>
              <a:rPr lang="en-US" sz="11200" dirty="0" err="1">
                <a:latin typeface="Algerian" panose="04020705040A02060702" pitchFamily="82" charset="0"/>
              </a:rPr>
              <a:t>biswas</a:t>
            </a:r>
            <a:endParaRPr lang="en-IN" sz="11200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Nahadha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rafeek</a:t>
            </a:r>
            <a:endParaRPr lang="en-IN" sz="11200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>
                <a:latin typeface="Algerian" panose="04020705040A02060702" pitchFamily="82" charset="0"/>
              </a:rPr>
              <a:t>Shaik </a:t>
            </a:r>
            <a:r>
              <a:rPr lang="en-IN" sz="11200" dirty="0" err="1">
                <a:latin typeface="Algerian" panose="04020705040A02060702" pitchFamily="82" charset="0"/>
              </a:rPr>
              <a:t>shoeb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ahmed</a:t>
            </a:r>
            <a:endParaRPr lang="en-IN" sz="11200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>
                <a:latin typeface="Algerian" panose="04020705040A02060702" pitchFamily="82" charset="0"/>
              </a:rPr>
              <a:t>Samir </a:t>
            </a:r>
            <a:r>
              <a:rPr lang="en-IN" sz="11200" dirty="0" err="1">
                <a:latin typeface="Algerian" panose="04020705040A02060702" pitchFamily="82" charset="0"/>
              </a:rPr>
              <a:t>suresh</a:t>
            </a:r>
            <a:r>
              <a:rPr lang="en-IN" sz="11200" dirty="0">
                <a:latin typeface="Algerian" panose="04020705040A02060702" pitchFamily="82" charset="0"/>
              </a:rPr>
              <a:t> Gadkari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 err="1">
                <a:latin typeface="Algerian" panose="04020705040A02060702" pitchFamily="82" charset="0"/>
              </a:rPr>
              <a:t>Shivprasad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jadhav</a:t>
            </a:r>
            <a:endParaRPr lang="en-IN" sz="11200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>
                <a:latin typeface="Algerian" panose="04020705040A02060702" pitchFamily="82" charset="0"/>
              </a:rPr>
              <a:t>Abhishek </a:t>
            </a:r>
            <a:r>
              <a:rPr lang="en-IN" sz="11200" dirty="0" err="1">
                <a:latin typeface="Algerian" panose="04020705040A02060702" pitchFamily="82" charset="0"/>
              </a:rPr>
              <a:t>kumar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sahu</a:t>
            </a:r>
            <a:r>
              <a:rPr lang="en-IN" sz="11200" dirty="0">
                <a:latin typeface="Algerian" panose="04020705040A02060702" pitchFamily="82" charset="0"/>
              </a:rPr>
              <a:t> ere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1200" dirty="0">
                <a:latin typeface="Algerian" panose="04020705040A02060702" pitchFamily="82" charset="0"/>
              </a:rPr>
              <a:t>Pali </a:t>
            </a:r>
            <a:r>
              <a:rPr lang="en-IN" sz="11200" dirty="0" err="1">
                <a:latin typeface="Algerian" panose="04020705040A02060702" pitchFamily="82" charset="0"/>
              </a:rPr>
              <a:t>satya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sai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mani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sri</a:t>
            </a:r>
            <a:r>
              <a:rPr lang="en-IN" sz="11200" dirty="0">
                <a:latin typeface="Algerian" panose="04020705040A02060702" pitchFamily="82" charset="0"/>
              </a:rPr>
              <a:t> </a:t>
            </a:r>
            <a:r>
              <a:rPr lang="en-IN" sz="11200" dirty="0" err="1">
                <a:latin typeface="Algerian" panose="04020705040A02060702" pitchFamily="82" charset="0"/>
              </a:rPr>
              <a:t>harsa</a:t>
            </a:r>
            <a:endParaRPr lang="en-IN" sz="112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sz="12800" dirty="0">
                <a:latin typeface="Algerian" panose="04020705040A02060702" pitchFamily="82" charset="0"/>
              </a:rPr>
              <a:t>Mentor’s name : </a:t>
            </a:r>
            <a:r>
              <a:rPr lang="en-IN" sz="12800" dirty="0" err="1">
                <a:latin typeface="Algerian" panose="04020705040A02060702" pitchFamily="82" charset="0"/>
              </a:rPr>
              <a:t>snehal</a:t>
            </a:r>
            <a:r>
              <a:rPr lang="en-IN" sz="12800" dirty="0">
                <a:latin typeface="Algerian" panose="04020705040A02060702" pitchFamily="82" charset="0"/>
              </a:rPr>
              <a:t> Shinde</a:t>
            </a:r>
            <a:endParaRPr lang="en-US" sz="1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9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B12FD-8F47-6AD7-CE81-1E77E4960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Fill the missing values</a:t>
            </a:r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As there are 6 missing values in books dataset ,so we have replaced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 missing values from google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After replacing values from google checking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that there is no missing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values in books dataset</a:t>
            </a:r>
            <a:r>
              <a:rPr lang="en-US" sz="1800" b="1" dirty="0">
                <a:latin typeface="Lucida Calligraphy" panose="03010101010101010101" pitchFamily="66" charset="0"/>
              </a:rPr>
              <a:t>.</a:t>
            </a:r>
            <a:endParaRPr lang="en-IN" sz="1800" b="1" dirty="0">
              <a:latin typeface="Lucida Calligraphy" panose="03010101010101010101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F02E9F-52A5-1D2C-E67E-902B8EFA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327846"/>
            <a:ext cx="4431176" cy="1010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731F4-5910-F9F9-C5A8-9DD220DC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56" y="2318956"/>
            <a:ext cx="4834744" cy="992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F93F4-9C2B-55FA-5C4C-F30231E4B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3329121"/>
            <a:ext cx="9265920" cy="1861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CF686D-5BE9-CD51-4C85-22056571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18956"/>
            <a:ext cx="2926080" cy="28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8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E2B8-7CA3-B719-A41C-B90A9C10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Mean Imputation :</a:t>
            </a:r>
            <a:endParaRPr lang="en-US" b="1" u="sng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There are many 0 values in </a:t>
            </a:r>
            <a:r>
              <a:rPr lang="en-US" sz="2000" b="1" dirty="0" err="1">
                <a:latin typeface="Lucida Calligraphy" panose="03010101010101010101" pitchFamily="66" charset="0"/>
              </a:rPr>
              <a:t>Publication_year</a:t>
            </a:r>
            <a:r>
              <a:rPr lang="en-US" sz="2000" b="1" dirty="0">
                <a:latin typeface="Lucida Calligraphy" panose="03010101010101010101" pitchFamily="66" charset="0"/>
              </a:rPr>
              <a:t> </a:t>
            </a:r>
            <a:r>
              <a:rPr lang="en-US" sz="2000" b="1" dirty="0" err="1">
                <a:latin typeface="Lucida Calligraphy" panose="03010101010101010101" pitchFamily="66" charset="0"/>
              </a:rPr>
              <a:t>ocolumn</a:t>
            </a:r>
            <a:r>
              <a:rPr lang="en-US" sz="2000" b="1" dirty="0">
                <a:latin typeface="Lucida Calligraphy" panose="03010101010101010101" pitchFamily="66" charset="0"/>
              </a:rPr>
              <a:t> in book dataset. So, we have calculated mean imputation of this column and we have replaced this 0 values to mean value.</a:t>
            </a:r>
            <a:endParaRPr lang="en-IN" sz="20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1F13F-BE66-20E1-F5BB-8CBA0792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19" y="2056730"/>
            <a:ext cx="970733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E997-B71C-4DC5-3635-9F47D82EB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visualization</a:t>
            </a:r>
            <a:r>
              <a:rPr lang="en-US" sz="4400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This is the plot of Top 10 years with the most books publisher , putting year in the X-label and Number of books in the Y-label . In the year 2002 most numbers of book has published.</a:t>
            </a:r>
            <a:endParaRPr lang="en-IN" sz="20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E528C-01E0-EB50-754D-1D7587FB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00" y="2237730"/>
            <a:ext cx="698279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BD4C-B5F1-E832-2367-F02D801F2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visualization</a:t>
            </a:r>
            <a:r>
              <a:rPr lang="en-US" sz="4400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IN" sz="2000" b="1" dirty="0">
                <a:latin typeface="Lucida Calligraphy" panose="03010101010101010101" pitchFamily="66" charset="0"/>
              </a:rPr>
              <a:t>This plot is Top 20 publishers with most books published  , putting Publisher name in the X-label and Count of books published in the Y-label . Publisher Harlequin has published more than 7000 book.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67469-FC32-8EB0-C5B8-8F664858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50" y="2161520"/>
            <a:ext cx="950727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0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FBE5-2C6E-8108-6F34-593ECD9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Visualization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IN" sz="2000" b="1" dirty="0">
                <a:latin typeface="Lucida Calligraphy" panose="03010101010101010101" pitchFamily="66" charset="0"/>
              </a:rPr>
              <a:t>This is the plot of Top 20 authors with most books written , putting Author’s name in x-label and count of the book written in the y-label . Author Agatha Christie has written more than 600 books.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C99FF-E102-D1AD-E469-E3128C7C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9" y="2160318"/>
            <a:ext cx="936438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79A6-6E69-C0C8-6487-5FA16DC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Visualization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IN" sz="2000" b="1" dirty="0">
                <a:latin typeface="Lucida Calligraphy" panose="03010101010101010101" pitchFamily="66" charset="0"/>
              </a:rPr>
              <a:t>This is the plot of Users who rated most numbers of books , putting </a:t>
            </a:r>
            <a:r>
              <a:rPr lang="en-IN" sz="2000" b="1" dirty="0" err="1">
                <a:latin typeface="Lucida Calligraphy" panose="03010101010101010101" pitchFamily="66" charset="0"/>
              </a:rPr>
              <a:t>UserId</a:t>
            </a:r>
            <a:r>
              <a:rPr lang="en-IN" sz="2000" b="1" dirty="0">
                <a:latin typeface="Lucida Calligraphy" panose="03010101010101010101" pitchFamily="66" charset="0"/>
              </a:rPr>
              <a:t> in the X-label and count of the books rated in the Y-label . </a:t>
            </a:r>
            <a:r>
              <a:rPr lang="en-IN" sz="2000" b="1" dirty="0" err="1">
                <a:latin typeface="Lucida Calligraphy" panose="03010101010101010101" pitchFamily="66" charset="0"/>
              </a:rPr>
              <a:t>UserId</a:t>
            </a:r>
            <a:r>
              <a:rPr lang="en-IN" sz="2000" b="1" dirty="0">
                <a:latin typeface="Lucida Calligraphy" panose="03010101010101010101" pitchFamily="66" charset="0"/>
              </a:rPr>
              <a:t> 11676 has rated more than 8000 books.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5D2A2-8D30-6250-D489-E08CE580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98" y="3030085"/>
            <a:ext cx="969780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BAA7-BEDC-159C-16CA-D90379E1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Visualization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This is the plot of ratings distribution , putting Rating in the X-label and Number of books in the Y-labels . More than 100000 books has gotten rating 8.</a:t>
            </a:r>
          </a:p>
          <a:p>
            <a:pPr marL="0" indent="0">
              <a:buNone/>
            </a:pPr>
            <a:endParaRPr lang="en-IN" sz="4400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C6C96-684F-A493-9CF4-1CF34F00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6" y="3232907"/>
            <a:ext cx="9402487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7EFE-0C86-4B5D-DB7B-D52F5380D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675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>
                <a:latin typeface="Algerian" panose="04020705040A02060702" pitchFamily="82" charset="0"/>
              </a:rPr>
              <a:t>     Model Building</a:t>
            </a:r>
            <a:endParaRPr lang="en-IN" sz="96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7B35-B3E8-1877-28EF-35F186F0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Popularity based recommender system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IN" sz="2800" b="1" dirty="0">
                <a:latin typeface="Lucida Calligraphy" panose="03010101010101010101" pitchFamily="66" charset="0"/>
              </a:rPr>
              <a:t>This shows top 50 books with Title, Author , Image-URL-M , </a:t>
            </a:r>
            <a:r>
              <a:rPr lang="en-IN" sz="2800" b="1" dirty="0" err="1">
                <a:latin typeface="Lucida Calligraphy" panose="03010101010101010101" pitchFamily="66" charset="0"/>
              </a:rPr>
              <a:t>num_rating</a:t>
            </a:r>
            <a:r>
              <a:rPr lang="en-IN" sz="2800" b="1" dirty="0">
                <a:latin typeface="Lucida Calligraphy" panose="03010101010101010101" pitchFamily="66" charset="0"/>
              </a:rPr>
              <a:t> and </a:t>
            </a:r>
            <a:r>
              <a:rPr lang="en-IN" sz="2800" b="1" dirty="0" err="1">
                <a:latin typeface="Lucida Calligraphy" panose="03010101010101010101" pitchFamily="66" charset="0"/>
              </a:rPr>
              <a:t>avg_rating</a:t>
            </a:r>
            <a:r>
              <a:rPr lang="en-IN" sz="2800" b="1" dirty="0">
                <a:latin typeface="Lucida Calligraphy" panose="03010101010101010101" pitchFamily="66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B28DD-F553-27E5-2859-AC48DBAA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3" y="2658795"/>
            <a:ext cx="9754961" cy="33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7FF7-BF0E-C349-F4F0-14B538A35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 err="1">
                <a:latin typeface="Algerian" panose="04020705040A02060702" pitchFamily="82" charset="0"/>
              </a:rPr>
              <a:t>Colaborative</a:t>
            </a:r>
            <a:r>
              <a:rPr lang="en-US" sz="4400" b="1" u="sng" dirty="0">
                <a:latin typeface="Algerian" panose="04020705040A02060702" pitchFamily="82" charset="0"/>
              </a:rPr>
              <a:t> filtering Based recommender system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Here display five recommendation books with Author name and Image-URL-M.</a:t>
            </a:r>
            <a:endParaRPr lang="en-IN" sz="20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4D79A-5534-B213-71AC-2BCCA093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62" y="2843445"/>
            <a:ext cx="6766559" cy="38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2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F99B-FF92-F294-12AC-604C8265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43584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</a:t>
            </a:r>
            <a:r>
              <a:rPr lang="en-US" sz="5400" b="1" u="sng" dirty="0">
                <a:latin typeface="Algerian" panose="04020705040A02060702" pitchFamily="82" charset="0"/>
              </a:rPr>
              <a:t>Business objectives </a:t>
            </a:r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: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Lucida Calligraphy" panose="03010101010101010101" pitchFamily="66" charset="0"/>
              </a:rPr>
              <a:t>Generates the features from the datasets and use them to recommend the book accordingly to the users.</a:t>
            </a:r>
            <a:endParaRPr lang="en-IN" b="1" dirty="0">
              <a:solidFill>
                <a:schemeClr val="tx1">
                  <a:lumMod val="95000"/>
                </a:schemeClr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10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CF46-F10C-740F-FBBA-F18F2E0E0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Content based recommender system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r>
              <a:rPr lang="en-IN" sz="2000" b="1" dirty="0">
                <a:latin typeface="Lucida Calligraphy" panose="03010101010101010101" pitchFamily="66" charset="0"/>
              </a:rPr>
              <a:t>Display 5 recommendation books.</a:t>
            </a:r>
            <a:endParaRPr lang="en-US" sz="4400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8F152-149F-EAF5-2B0D-D73B8B1F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0" y="3242771"/>
            <a:ext cx="7744906" cy="33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EFE6-DDFD-EA33-22C4-3822CA03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Deployment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Display top 50 books with book title , author name ,images, avg-rating, num-rating.</a:t>
            </a:r>
          </a:p>
          <a:p>
            <a:pPr marL="0" indent="0">
              <a:buNone/>
            </a:pPr>
            <a:endParaRPr lang="en-IN" sz="4400" b="1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93707-912A-5622-A875-B2A09FF3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" y="1716258"/>
            <a:ext cx="10522635" cy="5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631E-01E4-9518-D8DE-27FFC4CC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Deployment</a:t>
            </a:r>
            <a:r>
              <a:rPr lang="en-US" sz="4400" b="1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US" sz="2000" b="1" dirty="0">
                <a:latin typeface="Lucida Calligraphy" panose="03010101010101010101" pitchFamily="66" charset="0"/>
              </a:rPr>
              <a:t>Recommend 5 books .</a:t>
            </a:r>
          </a:p>
          <a:p>
            <a:pPr marL="0" indent="0">
              <a:buNone/>
            </a:pPr>
            <a:endParaRPr lang="en-IN" sz="4400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1FE0F-CCE2-39E6-DF5B-1BFECF5B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2" y="2222695"/>
            <a:ext cx="8918917" cy="46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F536-8FDF-A870-DE5A-52DBF19E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b="1" u="sng" dirty="0">
                <a:latin typeface="Algerian" panose="04020705040A02060702" pitchFamily="82" charset="0"/>
              </a:rPr>
              <a:t>Challenges faced </a:t>
            </a:r>
            <a:r>
              <a:rPr lang="en-US" sz="5400" b="1" dirty="0">
                <a:latin typeface="Algerian" panose="04020705040A02060702" pitchFamily="82" charset="0"/>
              </a:rPr>
              <a:t>:</a:t>
            </a:r>
          </a:p>
          <a:p>
            <a:pPr marL="0" indent="0">
              <a:buNone/>
            </a:pPr>
            <a:endParaRPr lang="en-US" sz="4400" b="1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Lucida Calligraphy" panose="03010101010101010101" pitchFamily="66" charset="0"/>
              </a:rPr>
              <a:t>We faced challenges to create more than three models.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Lucida Calligraphy" panose="03010101010101010101" pitchFamily="66" charset="0"/>
              </a:rPr>
              <a:t>We faced challenges in the time of deployment -to run </a:t>
            </a:r>
            <a:r>
              <a:rPr lang="en-US" sz="3600" b="1" dirty="0" err="1">
                <a:latin typeface="Lucida Calligraphy" panose="03010101010101010101" pitchFamily="66" charset="0"/>
              </a:rPr>
              <a:t>streamlit</a:t>
            </a:r>
            <a:r>
              <a:rPr lang="en-US" sz="3600" b="1" dirty="0">
                <a:latin typeface="Lucida Calligraphy" panose="03010101010101010101" pitchFamily="66" charset="0"/>
              </a:rPr>
              <a:t> page </a:t>
            </a:r>
            <a:r>
              <a:rPr lang="en-US" b="1" dirty="0">
                <a:latin typeface="Lucida Calligraphy" panose="03010101010101010101" pitchFamily="66" charset="0"/>
              </a:rPr>
              <a:t>.</a:t>
            </a:r>
            <a:endParaRPr lang="en-IN" b="1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8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AFBB-B02A-CF77-18F1-3146C72B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  <a:latin typeface="Algerian" panose="04020705040A02060702" pitchFamily="82" charset="0"/>
              </a:rPr>
              <a:t>          </a:t>
            </a:r>
            <a:r>
              <a:rPr lang="en-US" sz="9600" b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endParaRPr lang="en-IN" sz="96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5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B8837-FDEC-158D-325D-83238E6F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</a:t>
            </a:r>
            <a:r>
              <a:rPr lang="en-US" sz="4000" b="1" dirty="0">
                <a:latin typeface="Algerian" panose="04020705040A02060702" pitchFamily="82" charset="0"/>
              </a:rPr>
              <a:t> </a:t>
            </a:r>
            <a:r>
              <a:rPr lang="en-US" sz="5400" b="1" u="sng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Project flow</a:t>
            </a:r>
            <a:endParaRPr lang="en-IN" sz="5400" b="1" u="sng" dirty="0">
              <a:solidFill>
                <a:schemeClr val="accent4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B0FB6D-A6A9-0D98-5E62-D5E3F7B2A30A}"/>
              </a:ext>
            </a:extLst>
          </p:cNvPr>
          <p:cNvSpPr/>
          <p:nvPr/>
        </p:nvSpPr>
        <p:spPr>
          <a:xfrm>
            <a:off x="436098" y="1941341"/>
            <a:ext cx="2489982" cy="10410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Collection Of Data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AD6B462-F0CD-AA35-20CE-4C8C66235871}"/>
              </a:ext>
            </a:extLst>
          </p:cNvPr>
          <p:cNvSpPr/>
          <p:nvPr/>
        </p:nvSpPr>
        <p:spPr>
          <a:xfrm>
            <a:off x="3179299" y="221953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7E6E1-4B01-709A-5C29-52727BFC3BB4}"/>
              </a:ext>
            </a:extLst>
          </p:cNvPr>
          <p:cNvSpPr/>
          <p:nvPr/>
        </p:nvSpPr>
        <p:spPr>
          <a:xfrm>
            <a:off x="4410926" y="1941341"/>
            <a:ext cx="3010489" cy="10410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Business Understanding</a:t>
            </a:r>
            <a:endParaRPr lang="en-IN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F07F5FB-D413-CBD0-4491-724641129266}"/>
              </a:ext>
            </a:extLst>
          </p:cNvPr>
          <p:cNvSpPr/>
          <p:nvPr/>
        </p:nvSpPr>
        <p:spPr>
          <a:xfrm>
            <a:off x="7781074" y="221953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9AC497-097D-4A74-3089-2720C21129DD}"/>
              </a:ext>
            </a:extLst>
          </p:cNvPr>
          <p:cNvSpPr/>
          <p:nvPr/>
        </p:nvSpPr>
        <p:spPr>
          <a:xfrm>
            <a:off x="8979282" y="1814732"/>
            <a:ext cx="2879783" cy="132236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Exploratory Data Analysis(EDA)</a:t>
            </a:r>
            <a:endParaRPr lang="en-IN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49DB332-5F02-6823-BF03-0B72E63E8001}"/>
              </a:ext>
            </a:extLst>
          </p:cNvPr>
          <p:cNvSpPr/>
          <p:nvPr/>
        </p:nvSpPr>
        <p:spPr>
          <a:xfrm>
            <a:off x="10176857" y="3429000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DDCC9A-ECDB-15E9-7FEC-D4324E623107}"/>
              </a:ext>
            </a:extLst>
          </p:cNvPr>
          <p:cNvSpPr/>
          <p:nvPr/>
        </p:nvSpPr>
        <p:spPr>
          <a:xfrm>
            <a:off x="8979282" y="4951827"/>
            <a:ext cx="3062663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Model Building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D0CF8B5-C83A-0A8C-5683-B4517CE799B0}"/>
              </a:ext>
            </a:extLst>
          </p:cNvPr>
          <p:cNvSpPr/>
          <p:nvPr/>
        </p:nvSpPr>
        <p:spPr>
          <a:xfrm rot="5400000">
            <a:off x="7837115" y="4919823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FFAC8A-B692-7DC5-4A15-081274EFC18C}"/>
              </a:ext>
            </a:extLst>
          </p:cNvPr>
          <p:cNvSpPr/>
          <p:nvPr/>
        </p:nvSpPr>
        <p:spPr>
          <a:xfrm>
            <a:off x="4410927" y="4923692"/>
            <a:ext cx="2876138" cy="9425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Deployment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4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EBDD-BB91-C11C-DA30-E99C0081E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Algerian" panose="04020705040A02060702" pitchFamily="82" charset="0"/>
              </a:rPr>
              <a:t>      </a:t>
            </a:r>
            <a:r>
              <a:rPr lang="en-US" sz="4800" b="1" u="sng" dirty="0">
                <a:latin typeface="Algerian" panose="04020705040A02060702" pitchFamily="82" charset="0"/>
              </a:rPr>
              <a:t>Import Libraries</a:t>
            </a:r>
            <a:endParaRPr lang="en-IN" sz="4800" b="1" u="sng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F937B-CA8C-E50C-BEF2-CC649CA2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71" y="1575582"/>
            <a:ext cx="8820443" cy="48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4C9D-A8CB-C759-538B-5F86342F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710289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Dataset details</a:t>
            </a:r>
            <a:r>
              <a:rPr lang="en-US" b="1" u="sng" dirty="0"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r>
              <a:rPr lang="en-IN" b="1" dirty="0">
                <a:latin typeface="Lucida Calligraphy" panose="03010101010101010101" pitchFamily="66" charset="0"/>
              </a:rPr>
              <a:t>There are three types of data sets in Book Recommendation System Project. These are – books, users and ratings. Here display the three datasets-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C8B8-3C09-46B8-4E24-89C0A1F4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8412"/>
            <a:ext cx="8499662" cy="437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D025-8F2A-4F18-06F0-0AB086836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661" y="2478412"/>
            <a:ext cx="3692339" cy="43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84CA6-C39B-11BD-BB03-CA43A96BF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7076049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Exploratory data analysis(Eda) </a:t>
            </a:r>
            <a:r>
              <a:rPr lang="en-US" sz="4400" b="1" dirty="0">
                <a:latin typeface="Algerian" panose="04020705040A02060702" pitchFamily="82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1" dirty="0">
                <a:latin typeface="Lucida Calligraphy" panose="03010101010101010101" pitchFamily="66" charset="0"/>
              </a:rPr>
              <a:t>Book dataset has two lakhs seventy one thousands 3 hundred sixty rows and eight columns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1" dirty="0">
                <a:latin typeface="Lucida Calligraphy" panose="03010101010101010101" pitchFamily="66" charset="0"/>
              </a:rPr>
              <a:t>Ratings dataset has eleven lakhs forty nine thousands seven hundred eighty rows and three columns.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1" dirty="0">
                <a:latin typeface="Lucida Calligraphy" panose="03010101010101010101" pitchFamily="66" charset="0"/>
              </a:rPr>
              <a:t>Users dataset has two lakhs seventy eight thousands eight hundred fifty eight rows and three columns.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b="1" dirty="0">
                <a:latin typeface="Lucida Calligraphy" panose="03010101010101010101" pitchFamily="66" charset="0"/>
              </a:rPr>
              <a:t>Info method gives the information </a:t>
            </a:r>
          </a:p>
          <a:p>
            <a:pPr marL="0" indent="0">
              <a:buNone/>
            </a:pPr>
            <a:r>
              <a:rPr lang="en-IN" sz="1800" b="1" dirty="0">
                <a:latin typeface="Lucida Calligraphy" panose="03010101010101010101" pitchFamily="66" charset="0"/>
              </a:rPr>
              <a:t>about the columns , the columns are </a:t>
            </a:r>
          </a:p>
          <a:p>
            <a:pPr marL="0" indent="0">
              <a:buNone/>
            </a:pPr>
            <a:r>
              <a:rPr lang="en-IN" sz="1800" b="1" dirty="0">
                <a:latin typeface="Lucida Calligraphy" panose="03010101010101010101" pitchFamily="66" charset="0"/>
              </a:rPr>
              <a:t>belongs to which data-types.</a:t>
            </a:r>
          </a:p>
          <a:p>
            <a:pPr marL="0" indent="0">
              <a:buNone/>
            </a:pPr>
            <a:endParaRPr lang="en-IN" sz="18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1E3AF-6961-774A-58AB-6925F52A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21" y="2922569"/>
            <a:ext cx="4039164" cy="4163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5555-E41C-E327-6537-6CA57D37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85" y="2932096"/>
            <a:ext cx="333421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2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70FF9-BDAB-EAA8-B8D3-069B82940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Missing values </a:t>
            </a:r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In book dataset , there is 1 mis-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sing value in Book-author column]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,2 missing values in Publisher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column  and 3 missing values in 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Image-URL-L column. So total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6 missing values in books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There is no missing values in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ratings datasets.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There is no missing values in 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User-ID and Location columns 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but in Age column almost 50% 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missing values in users dataset.</a:t>
            </a:r>
          </a:p>
          <a:p>
            <a:pPr marL="0" indent="0">
              <a:buNone/>
            </a:pPr>
            <a:endParaRPr lang="en-IN" sz="1800" b="1" dirty="0">
              <a:latin typeface="Lucida Calligraphy" panose="03010101010101010101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FB72C-574A-A3B4-2559-8D1DCA45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09" y="5033928"/>
            <a:ext cx="8173591" cy="1810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1CE29-0275-495E-1F99-94D152082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09" y="886265"/>
            <a:ext cx="8294490" cy="41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4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7D826-6A96-D701-15D3-6006D77CF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b="1" dirty="0">
                <a:latin typeface="Algerian" panose="04020705040A02060702" pitchFamily="82" charset="0"/>
              </a:rPr>
              <a:t>            </a:t>
            </a:r>
            <a:r>
              <a:rPr lang="en-US" sz="58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Checking duplicates values</a:t>
            </a:r>
            <a:r>
              <a:rPr lang="en-US" sz="5800" dirty="0">
                <a:solidFill>
                  <a:schemeClr val="bg1"/>
                </a:solidFill>
                <a:latin typeface="Algerian" panose="04020705040A02060702" pitchFamily="82" charset="0"/>
              </a:rPr>
              <a:t> :</a:t>
            </a: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  <a:p>
            <a:pPr marL="0" indent="0">
              <a:buNone/>
            </a:pPr>
            <a:r>
              <a:rPr lang="en-IN" sz="4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There is no duplicated  values in books, ratings and users datasets.</a:t>
            </a:r>
          </a:p>
          <a:p>
            <a:pPr marL="0" indent="0">
              <a:buNone/>
            </a:pPr>
            <a:endParaRPr lang="en-IN" sz="20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A5564-DBB3-6ECB-5A6A-DDB6092F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95" y="1417319"/>
            <a:ext cx="7329267" cy="31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B524-CB56-77E1-D881-D2398C659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latin typeface="Algerian" panose="04020705040A02060702" pitchFamily="82" charset="0"/>
              </a:rPr>
              <a:t>Rename columns</a:t>
            </a:r>
            <a:r>
              <a:rPr lang="en-US" sz="4400" b="1" dirty="0">
                <a:latin typeface="Algerian" panose="04020705040A02060702" pitchFamily="82" charset="0"/>
              </a:rPr>
              <a:t> 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Lucida Calligraphy" panose="03010101010101010101" pitchFamily="66" charset="0"/>
              </a:rPr>
              <a:t>Rename the columns - Book-Title to Title, Book-Author to author, Year-of-publication to </a:t>
            </a:r>
            <a:r>
              <a:rPr lang="en-US" sz="2000" b="1" dirty="0" err="1">
                <a:latin typeface="Lucida Calligraphy" panose="03010101010101010101" pitchFamily="66" charset="0"/>
              </a:rPr>
              <a:t>Publication_year</a:t>
            </a:r>
            <a:r>
              <a:rPr lang="en-US" sz="2000" b="1" dirty="0">
                <a:latin typeface="Lucida Calligraphy" panose="03010101010101010101" pitchFamily="66" charset="0"/>
              </a:rPr>
              <a:t> in books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Lucida Calligraphy" panose="03010101010101010101" pitchFamily="66" charset="0"/>
              </a:rPr>
              <a:t>Rename the columns – User-ID to </a:t>
            </a:r>
            <a:r>
              <a:rPr lang="en-US" sz="2000" b="1" dirty="0" err="1">
                <a:latin typeface="Lucida Calligraphy" panose="03010101010101010101" pitchFamily="66" charset="0"/>
              </a:rPr>
              <a:t>UserID</a:t>
            </a:r>
            <a:r>
              <a:rPr lang="en-US" sz="2000" b="1" dirty="0">
                <a:latin typeface="Lucida Calligraphy" panose="03010101010101010101" pitchFamily="66" charset="0"/>
              </a:rPr>
              <a:t> , Book-Rating to Rating in ratings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Lucida Calligraphy" panose="03010101010101010101" pitchFamily="66" charset="0"/>
              </a:rPr>
              <a:t>Rename the columns – User-ID to </a:t>
            </a:r>
            <a:r>
              <a:rPr lang="en-US" sz="2000" b="1" dirty="0" err="1">
                <a:latin typeface="Lucida Calligraphy" panose="03010101010101010101" pitchFamily="66" charset="0"/>
              </a:rPr>
              <a:t>UserID</a:t>
            </a:r>
            <a:r>
              <a:rPr lang="en-US" sz="2000" b="1" dirty="0">
                <a:latin typeface="Lucida Calligraphy" panose="03010101010101010101" pitchFamily="66" charset="0"/>
              </a:rPr>
              <a:t> in users dataset.</a:t>
            </a:r>
            <a:endParaRPr lang="en-IN" sz="2000" b="1" dirty="0">
              <a:latin typeface="Lucida Calligraphy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93E36-C19C-1110-7A09-869655F7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7762"/>
            <a:ext cx="7013672" cy="3591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53C90-41C6-5F40-C5C0-0FEF26253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672" y="3027762"/>
            <a:ext cx="5620534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04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purl.org/dc/elements/1.1/"/>
    <ds:schemaRef ds:uri="http://www.w3.org/XML/1998/namespace"/>
    <ds:schemaRef ds:uri="http://schemas.microsoft.com/office/2006/documentManagement/types"/>
    <ds:schemaRef ds:uri="71af3243-3dd4-4a8d-8c0d-dd76da1f02a5"/>
    <ds:schemaRef ds:uri="16c05727-aa75-4e4a-9b5f-8a80a1165891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517</TotalTime>
  <Words>697</Words>
  <Application>Microsoft Office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Algerian</vt:lpstr>
      <vt:lpstr>Arial</vt:lpstr>
      <vt:lpstr>Arial Rounded MT Bold</vt:lpstr>
      <vt:lpstr>Lucida Calligraphy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recommendation system</dc:title>
  <dc:creator>Admin</dc:creator>
  <cp:lastModifiedBy>Admin</cp:lastModifiedBy>
  <cp:revision>25</cp:revision>
  <dcterms:created xsi:type="dcterms:W3CDTF">2023-05-18T09:32:46Z</dcterms:created>
  <dcterms:modified xsi:type="dcterms:W3CDTF">2023-05-22T06:22:17Z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